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17"/>
  </p:notesMasterIdLst>
  <p:sldIdLst>
    <p:sldId id="2293" r:id="rId2"/>
    <p:sldId id="2295" r:id="rId3"/>
    <p:sldId id="2355" r:id="rId4"/>
    <p:sldId id="2356" r:id="rId5"/>
    <p:sldId id="2366" r:id="rId6"/>
    <p:sldId id="2357" r:id="rId7"/>
    <p:sldId id="2359" r:id="rId8"/>
    <p:sldId id="2361" r:id="rId9"/>
    <p:sldId id="2362" r:id="rId10"/>
    <p:sldId id="2363" r:id="rId11"/>
    <p:sldId id="2368" r:id="rId12"/>
    <p:sldId id="2367" r:id="rId13"/>
    <p:sldId id="2370" r:id="rId14"/>
    <p:sldId id="2371" r:id="rId15"/>
    <p:sldId id="2334" r:id="rId16"/>
  </p:sldIdLst>
  <p:sldSz cx="12192000" cy="6858000"/>
  <p:notesSz cx="6797675" cy="9926638"/>
  <p:custShowLst>
    <p:custShow name="Özel Gösteri 3" id="0">
      <p:sldLst/>
    </p:custShow>
    <p:custShow name="Özel Gösteri 4" id="1">
      <p:sldLst/>
    </p:custShow>
    <p:custShow name="Özel Gösteri 5" id="2">
      <p:sldLst/>
    </p:custShow>
    <p:custShow name="Özel Gösteri 6" id="3">
      <p:sldLst/>
    </p:custShow>
    <p:custShow name="Özel Gösteri 7" id="4">
      <p:sldLst/>
    </p:custShow>
    <p:custShow name="Özel Gösteri 8" id="5">
      <p:sldLst/>
    </p:custShow>
    <p:custShow name="Özel Gösteri 9" id="6">
      <p:sldLst/>
    </p:custShow>
    <p:custShow name="Özel Gösteri 10" id="7">
      <p:sldLst/>
    </p:custShow>
    <p:custShow name="Özel Gösteri 11" id="8">
      <p:sldLst/>
    </p:custShow>
    <p:custShow name="Özel Gösteri 12" id="9">
      <p:sldLst/>
    </p:custShow>
    <p:custShow name="Özel Gösteri 13" id="10">
      <p:sldLst/>
    </p:custShow>
    <p:custShow name="Özel Gösteri 14" id="11">
      <p:sldLst/>
    </p:custShow>
    <p:custShow name="Özel Gösteri 15" id="12">
      <p:sldLst/>
    </p:custShow>
    <p:custShow name="Özel Gösteri 16" id="13">
      <p:sldLst/>
    </p:custShow>
    <p:custShow name="Özel Gösteri 17" id="14">
      <p:sldLst/>
    </p:custShow>
    <p:custShow name="Özel Gösteri 18" id="15">
      <p:sldLst/>
    </p:custShow>
    <p:custShow name="Özel Gösteri 19" id="16">
      <p:sldLst/>
    </p:custShow>
    <p:custShow name="Özel Gösteri 20" id="17">
      <p:sldLst/>
    </p:custShow>
    <p:custShow name="Özel Gösteri 21" id="18">
      <p:sldLst/>
    </p:custShow>
    <p:custShow name="Özel Gösteri 22" id="19">
      <p:sldLst/>
    </p:custShow>
    <p:custShow name="Özel Gösteri 23" id="20">
      <p:sldLst/>
    </p:custShow>
    <p:custShow name="Özel Gösteri 24" id="21">
      <p:sldLst/>
    </p:custShow>
    <p:custShow name="Özel Gösteri 25" id="22">
      <p:sldLst/>
    </p:custShow>
    <p:custShow name="Özel Gösteri 26" id="23">
      <p:sldLst/>
    </p:custShow>
    <p:custShow name="Özel Gösteri 27" id="24">
      <p:sldLst/>
    </p:custShow>
    <p:custShow name="Özel Gösteri 28" id="25">
      <p:sldLst/>
    </p:custShow>
    <p:custShow name="Özel Gösteri 29" id="26">
      <p:sldLst/>
    </p:custShow>
    <p:custShow name="Özel Gösteri 30" id="27">
      <p:sldLst/>
    </p:custShow>
    <p:custShow name="Özel Gösteri 31" id="28">
      <p:sldLst/>
    </p:custShow>
    <p:custShow name="Özel Gösteri 32" id="29">
      <p:sldLst/>
    </p:custShow>
    <p:custShow name="Özel Gösteri 33" id="30">
      <p:sldLst/>
    </p:custShow>
    <p:custShow name="Özel Gösteri 34" id="31">
      <p:sldLst/>
    </p:custShow>
    <p:custShow name="Özel Gösteri 35" id="32">
      <p:sldLst/>
    </p:custShow>
    <p:custShow name="Özel Gösteri 36" id="33">
      <p:sldLst/>
    </p:custShow>
    <p:custShow name="Özel Gösteri 37" id="34">
      <p:sldLst/>
    </p:custShow>
    <p:custShow name="Özel Gösteri 38" id="35">
      <p:sldLst/>
    </p:custShow>
    <p:custShow name="Özel Gösteri 39" id="36">
      <p:sldLst/>
    </p:custShow>
    <p:custShow name="Özel Gösteri 40" id="37">
      <p:sldLst/>
    </p:custShow>
    <p:custShow name="Özel Gösteri 41" id="38">
      <p:sldLst/>
    </p:custShow>
    <p:custShow name="Özel Gösteri 42" id="39">
      <p:sldLst/>
    </p:custShow>
    <p:custShow name="Özel Gösteri 43" id="40">
      <p:sldLst/>
    </p:custShow>
    <p:custShow name="Özel Gösteri 44" id="41">
      <p:sldLst/>
    </p:custShow>
  </p:custShow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e company" initials="bc" lastIdx="1" clrIdx="4">
    <p:extLst>
      <p:ext uri="{19B8F6BF-5375-455C-9EA6-DF929625EA0E}">
        <p15:presenceInfo xmlns:p15="http://schemas.microsoft.com/office/powerpoint/2012/main" xmlns="" userId="bee company" providerId="None"/>
      </p:ext>
    </p:extLst>
  </p:cmAuthor>
  <p:cmAuthor id="2" name="Pbell-" initials="P" lastIdx="4" clrIdx="1">
    <p:extLst>
      <p:ext uri="{19B8F6BF-5375-455C-9EA6-DF929625EA0E}">
        <p15:presenceInfo xmlns:p15="http://schemas.microsoft.com/office/powerpoint/2012/main" xmlns="" userId="Pbell-" providerId="None"/>
      </p:ext>
    </p:extLst>
  </p:cmAuthor>
  <p:cmAuthor id="3" name="Banu AKSU" initials="BA" lastIdx="1" clrIdx="2">
    <p:extLst>
      <p:ext uri="{19B8F6BF-5375-455C-9EA6-DF929625EA0E}">
        <p15:presenceInfo xmlns:p15="http://schemas.microsoft.com/office/powerpoint/2012/main" xmlns="" userId="Banu AKSU" providerId="None"/>
      </p:ext>
    </p:extLst>
  </p:cmAuthor>
  <p:cmAuthor id="4" name="DELL" initials="D" lastIdx="3" clrIdx="3">
    <p:extLst>
      <p:ext uri="{19B8F6BF-5375-455C-9EA6-DF929625EA0E}">
        <p15:presenceInfo xmlns:p15="http://schemas.microsoft.com/office/powerpoint/2012/main" xmlns="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C000"/>
    <a:srgbClr val="FF6600"/>
    <a:srgbClr val="FF9933"/>
    <a:srgbClr val="6FA405"/>
    <a:srgbClr val="FFBA64"/>
    <a:srgbClr val="669900"/>
    <a:srgbClr val="C4D8FF"/>
    <a:srgbClr val="3B2700"/>
    <a:srgbClr val="C15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84651" autoAdjust="0"/>
  </p:normalViewPr>
  <p:slideViewPr>
    <p:cSldViewPr>
      <p:cViewPr varScale="1">
        <p:scale>
          <a:sx n="76" d="100"/>
          <a:sy n="76" d="100"/>
        </p:scale>
        <p:origin x="-630" y="-96"/>
      </p:cViewPr>
      <p:guideLst>
        <p:guide orient="horz" pos="2205"/>
        <p:guide pos="37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618"/>
    </p:cViewPr>
  </p:sorterViewPr>
  <p:notesViewPr>
    <p:cSldViewPr>
      <p:cViewPr varScale="1">
        <p:scale>
          <a:sx n="48" d="100"/>
          <a:sy n="48" d="100"/>
        </p:scale>
        <p:origin x="29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E353-1C67-4AEA-9131-E7505B55A395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F4ABE-1EFC-4281-BE60-99C4A27318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46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4ABE-1EFC-4281-BE60-99C4A27318F8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50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4ABE-1EFC-4281-BE60-99C4A27318F8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50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27D6-4D53-4D9F-A4E0-8D82BF828342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55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DD7A-C0A2-41DA-8EC4-CBC0D131C82B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5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D53C-32C1-41FC-91B3-58C5342785D0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7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A9FA-984B-4C13-AA27-A7D383490CF4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1C75-1DE3-4E93-8EF3-56E471846977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7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703D-5C20-4BB3-BF4F-841E7DA047B3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9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ACB4-9F18-4797-AA2F-E6CDEC4119A1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13A6-D08D-43CB-9A3A-145571A6AB76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2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D4E-6611-489D-911E-6E1A08B25554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9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7011-18AE-4BB8-A4B8-CB7BFED87D82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4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EA46-0193-4346-B1C9-14B60DF7E49E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4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7975-468C-4686-89FA-7990E150E336}" type="datetime1">
              <a:rPr lang="tr-TR" smtClean="0"/>
              <a:pPr/>
              <a:t>10.10.2023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67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0" y="47399"/>
            <a:ext cx="12281210" cy="6882063"/>
          </a:xfrm>
          <a:prstGeom prst="rect">
            <a:avLst/>
          </a:prstGeom>
        </p:spPr>
      </p:pic>
      <p:sp>
        <p:nvSpPr>
          <p:cNvPr id="17" name="Beşgen 16"/>
          <p:cNvSpPr/>
          <p:nvPr/>
        </p:nvSpPr>
        <p:spPr>
          <a:xfrm rot="5400000">
            <a:off x="4627094" y="140094"/>
            <a:ext cx="2782383" cy="2502195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1546303" y="6447943"/>
            <a:ext cx="9144000" cy="100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Unvan 1"/>
          <p:cNvSpPr>
            <a:spLocks noGrp="1"/>
          </p:cNvSpPr>
          <p:nvPr>
            <p:ph type="ctrTitle"/>
          </p:nvPr>
        </p:nvSpPr>
        <p:spPr>
          <a:xfrm>
            <a:off x="1546303" y="4149080"/>
            <a:ext cx="9144000" cy="11634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tr-TR" b="1" dirty="0" smtClean="0">
                <a:solidFill>
                  <a:schemeClr val="bg1"/>
                </a:solidFill>
                <a:cs typeface="Arial" panose="020B0604020202020204" pitchFamily="34" charset="0"/>
              </a:rPr>
              <a:t>KİLİS</a:t>
            </a:r>
            <a:br>
              <a:rPr lang="tr-TR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tr-TR" b="1" dirty="0" smtClean="0">
                <a:solidFill>
                  <a:schemeClr val="bg1"/>
                </a:solidFill>
                <a:cs typeface="Arial" panose="020B0604020202020204" pitchFamily="34" charset="0"/>
              </a:rPr>
              <a:t>112 </a:t>
            </a:r>
            <a:r>
              <a:rPr lang="tr-TR" b="1" dirty="0">
                <a:solidFill>
                  <a:schemeClr val="bg1"/>
                </a:solidFill>
                <a:cs typeface="Arial" panose="020B0604020202020204" pitchFamily="34" charset="0"/>
              </a:rPr>
              <a:t>ACİL ÇAĞRI MERKEZİ </a:t>
            </a:r>
            <a:br>
              <a:rPr lang="tr-TR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tr-TR" b="1" dirty="0" smtClean="0">
                <a:solidFill>
                  <a:schemeClr val="bg1"/>
                </a:solidFill>
                <a:cs typeface="Arial" panose="020B0604020202020204" pitchFamily="34" charset="0"/>
              </a:rPr>
              <a:t>MÜDÜRLÜĞÜ</a:t>
            </a: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tr-TR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2656"/>
            <a:ext cx="158417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0" y="0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rgbClr val="1F497D"/>
                </a:solidFill>
                <a:cs typeface="Arial" pitchFamily="34" charset="0"/>
              </a:rPr>
              <a:t>                     </a:t>
            </a:r>
            <a:r>
              <a:rPr lang="tr-TR" sz="2400" b="1" dirty="0" smtClean="0">
                <a:solidFill>
                  <a:srgbClr val="1F497D"/>
                </a:solidFill>
                <a:latin typeface="+mj-lt"/>
                <a:cs typeface="Arial" pitchFamily="34" charset="0"/>
              </a:rPr>
              <a:t>LOKASYON</a:t>
            </a:r>
            <a:endParaRPr lang="tr-TR" sz="2400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448" y="1484784"/>
            <a:ext cx="97930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0" y="0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rgbClr val="1F497D"/>
                </a:solidFill>
                <a:cs typeface="Arial" pitchFamily="34" charset="0"/>
              </a:rPr>
              <a:t>                     </a:t>
            </a:r>
            <a:r>
              <a:rPr lang="tr-TR" sz="2400" b="1" dirty="0" smtClean="0">
                <a:solidFill>
                  <a:srgbClr val="1F497D"/>
                </a:solidFill>
                <a:latin typeface="+mj-lt"/>
                <a:cs typeface="Arial" pitchFamily="34" charset="0"/>
              </a:rPr>
              <a:t>LOKASYON</a:t>
            </a:r>
            <a:endParaRPr lang="tr-TR" sz="2400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pic>
        <p:nvPicPr>
          <p:cNvPr id="1026" name="Picture 2" descr="C:\Users\112-07-403\Desktop\gsm harit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4" y="1412776"/>
            <a:ext cx="105563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743" y="-24063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400" b="1" dirty="0" smtClean="0">
                <a:solidFill>
                  <a:srgbClr val="1F497D"/>
                </a:solidFill>
              </a:rPr>
              <a:t>                      GEREKSİZ ARAMALAR</a:t>
            </a:r>
            <a:endParaRPr lang="tr-TR" sz="2400" b="1" dirty="0">
              <a:solidFill>
                <a:srgbClr val="1F497D"/>
              </a:solidFill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/>
              <a:pPr/>
              <a:t>12</a:t>
            </a:fld>
            <a:endParaRPr lang="tr-TR" b="1" dirty="0"/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0" y="5445224"/>
            <a:ext cx="12281209" cy="1412776"/>
            <a:chOff x="4" y="731"/>
            <a:chExt cx="6213" cy="673"/>
          </a:xfrm>
        </p:grpSpPr>
        <p:pic>
          <p:nvPicPr>
            <p:cNvPr id="14" name="Picture 2" descr="C:\Users\Nagihan\Desktop\nagihan\11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" y="732"/>
              <a:ext cx="58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C:\Users\Nagihan\Desktop\nagihan\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732"/>
              <a:ext cx="1024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yang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731"/>
              <a:ext cx="916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vkazas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" y="731"/>
              <a:ext cx="61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afe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" y="733"/>
              <a:ext cx="815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afet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732"/>
              <a:ext cx="653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70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732"/>
              <a:ext cx="635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pakistan-earthquak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" y="731"/>
              <a:ext cx="98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ikdörtgen 2"/>
          <p:cNvSpPr/>
          <p:nvPr/>
        </p:nvSpPr>
        <p:spPr>
          <a:xfrm>
            <a:off x="1428114" y="2060848"/>
            <a:ext cx="93848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112 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hattını gereksiz çağrılarla meşgul etmeniz halinde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,</a:t>
            </a:r>
          </a:p>
          <a:p>
            <a:pPr lvl="0" algn="just"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acil yardıma ihtiyacı olan vatandaşların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112’ye 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ulaşmasını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engellediğinizi</a:t>
            </a:r>
            <a:r>
              <a:rPr lang="tr-TR" sz="3200" dirty="0" smtClean="0">
                <a:solidFill>
                  <a:schemeClr val="bg1"/>
                </a:solidFill>
                <a:latin typeface="+mj-lt"/>
              </a:rPr>
              <a:t> UNUTMAYINIZ</a:t>
            </a:r>
            <a:r>
              <a:rPr lang="tr-TR" sz="3200" dirty="0">
                <a:solidFill>
                  <a:schemeClr val="bg1"/>
                </a:solidFill>
                <a:latin typeface="+mj-lt"/>
              </a:rPr>
              <a:t>!!!</a:t>
            </a:r>
          </a:p>
          <a:p>
            <a:pPr algn="just"/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0" y="0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400" b="1" dirty="0" smtClean="0">
                <a:solidFill>
                  <a:srgbClr val="1F497D"/>
                </a:solidFill>
              </a:rPr>
              <a:t>                      GEREKSİZ ve ASILSIZ ARAMALAR</a:t>
            </a:r>
            <a:endParaRPr lang="tr-TR" sz="2400" b="1" dirty="0">
              <a:solidFill>
                <a:srgbClr val="1F497D"/>
              </a:solidFill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11424" y="1844824"/>
            <a:ext cx="9649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Saniyelerin </a:t>
            </a:r>
            <a:r>
              <a:rPr lang="tr-TR" sz="2400" dirty="0">
                <a:solidFill>
                  <a:schemeClr val="bg1"/>
                </a:solidFill>
              </a:rPr>
              <a:t>altın değerinde olduğu ve insan hayatı ile birebir ilgili olan acil çağrı hizmetleri, asılsız çağrılar nedeniyle bu amacını ve misyonunu gerçekleştirmekte hayli zorlanmaktadır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</a:rPr>
              <a:t>!!! Unutmayalım </a:t>
            </a:r>
            <a:r>
              <a:rPr lang="tr-TR" sz="2400" b="1" dirty="0">
                <a:solidFill>
                  <a:schemeClr val="bg1"/>
                </a:solidFill>
              </a:rPr>
              <a:t>ki 112 Acil Çağrı Merkezine ulaşmaya çalışan kişi sizin bir sevdiğiniz, yakınınız olabilir…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5400" y="4941168"/>
            <a:ext cx="2292440" cy="17644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Çocuk Aramaları</a:t>
            </a:r>
          </a:p>
        </p:txBody>
      </p:sp>
      <p:sp>
        <p:nvSpPr>
          <p:cNvPr id="24" name="Oval 23"/>
          <p:cNvSpPr/>
          <p:nvPr/>
        </p:nvSpPr>
        <p:spPr>
          <a:xfrm>
            <a:off x="3647728" y="4941168"/>
            <a:ext cx="2095437" cy="17644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Sessiz Çağrılar </a:t>
            </a:r>
          </a:p>
        </p:txBody>
      </p:sp>
      <p:sp>
        <p:nvSpPr>
          <p:cNvPr id="25" name="Oval 24"/>
          <p:cNvSpPr/>
          <p:nvPr/>
        </p:nvSpPr>
        <p:spPr>
          <a:xfrm>
            <a:off x="6456040" y="4941168"/>
            <a:ext cx="2025202" cy="17644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Numarayı yanlış tuşlama </a:t>
            </a:r>
          </a:p>
        </p:txBody>
      </p:sp>
      <p:sp>
        <p:nvSpPr>
          <p:cNvPr id="26" name="Oval 25"/>
          <p:cNvSpPr/>
          <p:nvPr/>
        </p:nvSpPr>
        <p:spPr>
          <a:xfrm>
            <a:off x="9120336" y="4941168"/>
            <a:ext cx="2266682" cy="17644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Kötü Amaçlı/Sohbet</a:t>
            </a:r>
          </a:p>
        </p:txBody>
      </p:sp>
    </p:spTree>
    <p:extLst>
      <p:ext uri="{BB962C8B-B14F-4D97-AF65-F5344CB8AC3E}">
        <p14:creationId xmlns:p14="http://schemas.microsoft.com/office/powerpoint/2010/main" val="17920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0" y="0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400" b="1" dirty="0" smtClean="0">
                <a:solidFill>
                  <a:srgbClr val="1F497D"/>
                </a:solidFill>
              </a:rPr>
              <a:t>                      GEREKSİZ ve ASILSIZ ARAMALAR</a:t>
            </a:r>
            <a:endParaRPr lang="tr-TR" sz="2400" b="1" dirty="0">
              <a:solidFill>
                <a:srgbClr val="1F497D"/>
              </a:solidFill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r-TR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11424" y="1196752"/>
            <a:ext cx="943304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</a:rPr>
              <a:t>12 </a:t>
            </a:r>
            <a:r>
              <a:rPr lang="tr-TR" sz="2400" b="1" dirty="0">
                <a:solidFill>
                  <a:schemeClr val="bg1"/>
                </a:solidFill>
              </a:rPr>
              <a:t>Acil Çağrı Merkezi'ne asılsız ihbarda bulunan ve gereksiz yere meşgul edenlere birinci aramada 1250 lira, tekerrürü halinde iki katı olarak 2 bin 500 lira idari para cezası uygulanacaktır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/>
          <a:srcRect l="1494" t="1639" r="-228" b="46218"/>
          <a:stretch/>
        </p:blipFill>
        <p:spPr>
          <a:xfrm>
            <a:off x="1343472" y="3789040"/>
            <a:ext cx="8515351" cy="28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0" y="0"/>
            <a:ext cx="12281210" cy="6882063"/>
          </a:xfrm>
          <a:prstGeom prst="rect">
            <a:avLst/>
          </a:prstGeom>
        </p:spPr>
      </p:pic>
      <p:sp>
        <p:nvSpPr>
          <p:cNvPr id="17" name="Beşgen 16"/>
          <p:cNvSpPr/>
          <p:nvPr/>
        </p:nvSpPr>
        <p:spPr>
          <a:xfrm rot="5400000">
            <a:off x="4627094" y="140094"/>
            <a:ext cx="2782383" cy="2502195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Unvan 1"/>
          <p:cNvSpPr>
            <a:spLocks noGrp="1"/>
          </p:cNvSpPr>
          <p:nvPr>
            <p:ph type="ctrTitle"/>
          </p:nvPr>
        </p:nvSpPr>
        <p:spPr>
          <a:xfrm>
            <a:off x="1546303" y="3441031"/>
            <a:ext cx="9144000" cy="1163469"/>
          </a:xfrm>
        </p:spPr>
        <p:txBody>
          <a:bodyPr>
            <a:no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bg1"/>
                </a:solidFill>
              </a:rPr>
              <a:t/>
            </a:r>
            <a:br>
              <a:rPr lang="tr-TR" sz="2800" b="1" dirty="0" smtClean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/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lang="tr-TR" sz="2800" b="1" dirty="0" smtClean="0">
                <a:solidFill>
                  <a:schemeClr val="bg1"/>
                </a:solidFill>
              </a:rPr>
              <a:t>KİLİS </a:t>
            </a:r>
            <a:r>
              <a:rPr lang="tr-TR" sz="2800" b="1" dirty="0">
                <a:solidFill>
                  <a:schemeClr val="bg1"/>
                </a:solidFill>
              </a:rPr>
              <a:t>112 ACİL ÇAĞRI MERKEZİ </a:t>
            </a:r>
            <a:r>
              <a:rPr lang="tr-TR" sz="2800" b="1" dirty="0" smtClean="0">
                <a:solidFill>
                  <a:schemeClr val="bg1"/>
                </a:solidFill>
              </a:rPr>
              <a:t>MÜDÜRLÜĞÜ</a:t>
            </a:r>
            <a:br>
              <a:rPr lang="tr-TR" sz="2800" b="1" dirty="0" smtClean="0">
                <a:solidFill>
                  <a:schemeClr val="bg1"/>
                </a:solidFill>
              </a:rPr>
            </a:br>
            <a:r>
              <a:rPr lang="tr-TR" sz="3200" b="1" dirty="0">
                <a:solidFill>
                  <a:schemeClr val="bg1"/>
                </a:solidFill>
              </a:rPr>
              <a:t/>
            </a:r>
            <a:br>
              <a:rPr lang="tr-TR" sz="3200" b="1" dirty="0">
                <a:solidFill>
                  <a:schemeClr val="bg1"/>
                </a:solidFill>
              </a:rPr>
            </a:br>
            <a:endParaRPr lang="tr-TR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2656"/>
            <a:ext cx="158417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0" y="0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</a:pPr>
            <a:r>
              <a:rPr lang="tr-TR" sz="2400" b="1" dirty="0" smtClean="0">
                <a:solidFill>
                  <a:srgbClr val="1F497D"/>
                </a:solidFill>
              </a:rPr>
              <a:t>               ACİL </a:t>
            </a:r>
            <a:r>
              <a:rPr lang="tr-TR" sz="2400" b="1" dirty="0">
                <a:solidFill>
                  <a:srgbClr val="1F497D"/>
                </a:solidFill>
              </a:rPr>
              <a:t>DURUM NEDİR?</a:t>
            </a: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/>
              <a:pPr/>
              <a:t>2</a:t>
            </a:fld>
            <a:endParaRPr lang="tr-TR" b="1" dirty="0"/>
          </a:p>
        </p:txBody>
      </p:sp>
      <p:sp>
        <p:nvSpPr>
          <p:cNvPr id="11" name="5 Dikdörtgen"/>
          <p:cNvSpPr>
            <a:spLocks noGrp="1"/>
          </p:cNvSpPr>
          <p:nvPr>
            <p:ph idx="1"/>
          </p:nvPr>
        </p:nvSpPr>
        <p:spPr>
          <a:xfrm>
            <a:off x="381000" y="2708920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eaLnBrk="0" hangingPunct="0">
              <a:spcBef>
                <a:spcPct val="3000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tr-TR" sz="7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ACİL DURUM NEDİR?</a:t>
            </a:r>
            <a:endParaRPr lang="en-US" sz="7200" dirty="0" smtClean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0" y="5445224"/>
            <a:ext cx="12281209" cy="1412776"/>
            <a:chOff x="4" y="731"/>
            <a:chExt cx="6213" cy="673"/>
          </a:xfrm>
        </p:grpSpPr>
        <p:pic>
          <p:nvPicPr>
            <p:cNvPr id="14" name="Picture 2" descr="C:\Users\Nagihan\Desktop\nagihan\11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" y="732"/>
              <a:ext cx="58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C:\Users\Nagihan\Desktop\nagihan\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732"/>
              <a:ext cx="1024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yang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731"/>
              <a:ext cx="916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vkazas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" y="731"/>
              <a:ext cx="61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afe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" y="733"/>
              <a:ext cx="815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afet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732"/>
              <a:ext cx="653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70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732"/>
              <a:ext cx="635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pakistan-earthquak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" y="731"/>
              <a:ext cx="98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Resim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0" y="0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b="1" dirty="0" smtClean="0">
                <a:solidFill>
                  <a:srgbClr val="1F497D"/>
                </a:solidFill>
              </a:rPr>
              <a:t>                    </a:t>
            </a:r>
            <a:r>
              <a:rPr lang="tr-TR" sz="2400" b="1" dirty="0" smtClean="0">
                <a:solidFill>
                  <a:srgbClr val="1F497D"/>
                </a:solidFill>
              </a:rPr>
              <a:t>ACİL DURUM NEDİR?</a:t>
            </a:r>
            <a:endParaRPr lang="tr-TR" sz="2400" b="1" dirty="0">
              <a:solidFill>
                <a:srgbClr val="1F497D"/>
              </a:solidFill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/>
              <a:pPr/>
              <a:t>3</a:t>
            </a:fld>
            <a:endParaRPr lang="tr-TR" b="1" dirty="0"/>
          </a:p>
        </p:txBody>
      </p:sp>
      <p:sp>
        <p:nvSpPr>
          <p:cNvPr id="11" name="5 Dikdörtgen"/>
          <p:cNvSpPr>
            <a:spLocks noGrp="1"/>
          </p:cNvSpPr>
          <p:nvPr>
            <p:ph idx="1"/>
          </p:nvPr>
        </p:nvSpPr>
        <p:spPr>
          <a:xfrm>
            <a:off x="381000" y="1235241"/>
            <a:ext cx="10972800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Kazalar,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Kalp Krizi,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Boğulma - Nefes Alamama,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Şiddetli kanama geçiren ve kanaması durdurulamayan birini gördüğünüzde,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Zehirlenme,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Alerji,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Yangın, 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Deprem, Sel ve Göçük gibi afet hallerinde,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Hırsızlık ya da başkasının malına zarar vermeye çalışan birini gördüğünüzde,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Bomba, patlayıcı madde ya da şüpheli bir paketi fark ettiğinizde,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Size ve ya çevrenizdeki birine karşı şiddet uygulamaya kalkışıldığında,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Korumaya muhtaç, her türlü istismara maruz kalan çocukları gördüğünüzde,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İntihara teşebbüs eden,</a:t>
            </a:r>
          </a:p>
          <a:p>
            <a:pPr lvl="0" algn="just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tr-TR" sz="1600" dirty="0">
                <a:solidFill>
                  <a:schemeClr val="bg1"/>
                </a:solidFill>
                <a:latin typeface="+mj-lt"/>
              </a:rPr>
              <a:t>Bilincini kaybetmiş halde yerde yatan birini gördüğünüzde,</a:t>
            </a:r>
          </a:p>
          <a:p>
            <a:pPr marL="0" lvl="0" indent="0" algn="ctr" eaLnBrk="0" hangingPunct="0">
              <a:spcBef>
                <a:spcPct val="30000"/>
              </a:spcBef>
              <a:buClr>
                <a:srgbClr val="000000"/>
              </a:buClr>
              <a:buSzPct val="100000"/>
              <a:buNone/>
              <a:defRPr/>
            </a:pPr>
            <a:endParaRPr lang="en-US" sz="5400" dirty="0" smtClean="0">
              <a:solidFill>
                <a:schemeClr val="bg1"/>
              </a:solidFill>
              <a:latin typeface="Book Antiqua" pitchFamily="18" charset="0"/>
              <a:ea typeface="+mn-ea"/>
              <a:cs typeface="+mn-cs"/>
            </a:endParaRPr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0" y="5521216"/>
            <a:ext cx="12281209" cy="1336784"/>
            <a:chOff x="4" y="731"/>
            <a:chExt cx="6213" cy="673"/>
          </a:xfrm>
        </p:grpSpPr>
        <p:pic>
          <p:nvPicPr>
            <p:cNvPr id="14" name="Picture 2" descr="C:\Users\Nagihan\Desktop\nagihan\11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" y="732"/>
              <a:ext cx="58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C:\Users\Nagihan\Desktop\nagihan\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732"/>
              <a:ext cx="1024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yang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731"/>
              <a:ext cx="916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vkazas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" y="731"/>
              <a:ext cx="61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afe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" y="733"/>
              <a:ext cx="815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afet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732"/>
              <a:ext cx="653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70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732"/>
              <a:ext cx="635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pakistan-earthquak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" y="731"/>
              <a:ext cx="98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Resim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13008768" y="6198459"/>
            <a:ext cx="3424226" cy="1918845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b="1" dirty="0" smtClean="0">
                <a:solidFill>
                  <a:srgbClr val="1F497D"/>
                </a:solidFill>
              </a:rPr>
              <a:t>                    </a:t>
            </a:r>
            <a:r>
              <a:rPr lang="tr-TR" sz="2400" b="1" dirty="0" smtClean="0">
                <a:solidFill>
                  <a:srgbClr val="1F497D"/>
                </a:solidFill>
              </a:rPr>
              <a:t>112’ Yİ ARADIĞINIZDA HANGİ KURUMLARA ULAŞABİLİRSİNİZ?</a:t>
            </a:r>
            <a:endParaRPr lang="tr-TR" sz="2400" b="1" dirty="0">
              <a:solidFill>
                <a:srgbClr val="1F497D"/>
              </a:solidFill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/>
              <a:pPr/>
              <a:t>4</a:t>
            </a:fld>
            <a:endParaRPr lang="tr-TR" b="1" dirty="0"/>
          </a:p>
        </p:txBody>
      </p:sp>
      <p:sp>
        <p:nvSpPr>
          <p:cNvPr id="22" name="3 Dikdörtgen"/>
          <p:cNvSpPr>
            <a:spLocks noGrp="1"/>
          </p:cNvSpPr>
          <p:nvPr>
            <p:ph idx="1"/>
          </p:nvPr>
        </p:nvSpPr>
        <p:spPr>
          <a:xfrm>
            <a:off x="926918" y="1268760"/>
            <a:ext cx="10387947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buClr>
                <a:srgbClr val="000000"/>
              </a:buClr>
              <a:buSzPct val="100000"/>
            </a:pPr>
            <a:endParaRPr lang="tr-TR" dirty="0" smtClean="0">
              <a:solidFill>
                <a:srgbClr val="FF0000"/>
              </a:solidFill>
              <a:latin typeface="Times New Roman" pitchFamily="16" charset="0"/>
              <a:ea typeface="+mn-ea"/>
              <a:cs typeface="+mn-cs"/>
            </a:endParaRPr>
          </a:p>
          <a:p>
            <a:pPr lvl="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SAĞLIK</a:t>
            </a:r>
            <a:endParaRPr lang="tr-TR" dirty="0" smtClean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  <a:p>
            <a:pPr lvl="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EMNİYET</a:t>
            </a:r>
          </a:p>
          <a:p>
            <a:pPr lvl="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JANDARMA</a:t>
            </a:r>
          </a:p>
          <a:p>
            <a:pPr lvl="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İTFAİYE</a:t>
            </a:r>
          </a:p>
          <a:p>
            <a:pPr lvl="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SAHİL GÜVENLİK</a:t>
            </a:r>
          </a:p>
          <a:p>
            <a:pPr lvl="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AFET-ACİL</a:t>
            </a:r>
          </a:p>
          <a:p>
            <a:pPr lvl="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ORMAN YANGIN</a:t>
            </a:r>
          </a:p>
          <a:p>
            <a:pPr lvl="0" algn="ctr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tr-TR" dirty="0">
              <a:solidFill>
                <a:srgbClr val="FF0000"/>
              </a:solidFill>
              <a:latin typeface="Times New Roman" pitchFamily="16" charset="0"/>
              <a:ea typeface="+mn-ea"/>
              <a:cs typeface="+mn-cs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0" y="-24063"/>
            <a:ext cx="12281210" cy="6882063"/>
          </a:xfrm>
          <a:prstGeom prst="rect">
            <a:avLst/>
          </a:prstGeom>
        </p:spPr>
      </p:pic>
      <p:sp>
        <p:nvSpPr>
          <p:cNvPr id="17" name="Beşgen 16"/>
          <p:cNvSpPr/>
          <p:nvPr/>
        </p:nvSpPr>
        <p:spPr>
          <a:xfrm rot="5400000">
            <a:off x="4627094" y="140094"/>
            <a:ext cx="2782383" cy="2502195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Alt Başlık 2"/>
          <p:cNvSpPr txBox="1">
            <a:spLocks/>
          </p:cNvSpPr>
          <p:nvPr/>
        </p:nvSpPr>
        <p:spPr>
          <a:xfrm>
            <a:off x="1546303" y="6447943"/>
            <a:ext cx="9144000" cy="100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Unvan 1"/>
          <p:cNvSpPr>
            <a:spLocks noGrp="1"/>
          </p:cNvSpPr>
          <p:nvPr>
            <p:ph type="ctrTitle"/>
          </p:nvPr>
        </p:nvSpPr>
        <p:spPr>
          <a:xfrm>
            <a:off x="1524000" y="3861048"/>
            <a:ext cx="9144000" cy="11634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ANTALYA</a:t>
            </a:r>
            <a:b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112 </a:t>
            </a:r>
            <a:r>
              <a:rPr lang="tr-T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ACİL ÇAĞRI MERKEZİ </a:t>
            </a:r>
            <a:br>
              <a:rPr lang="tr-T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MÜDÜRLÜĞÜ</a:t>
            </a:r>
            <a:b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tr-TR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2656"/>
            <a:ext cx="1584176" cy="15121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"/>
            <a:ext cx="12281210" cy="68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-20065" y="0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400" b="1" dirty="0" smtClean="0">
                <a:solidFill>
                  <a:srgbClr val="1F497D"/>
                </a:solidFill>
              </a:rPr>
              <a:t>                      112’ Yİ ARAMAK;</a:t>
            </a:r>
            <a:endParaRPr lang="tr-TR" sz="2400" b="1" dirty="0">
              <a:solidFill>
                <a:srgbClr val="1F497D"/>
              </a:solidFill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/>
              <a:pPr/>
              <a:t>6</a:t>
            </a:fld>
            <a:endParaRPr lang="tr-TR" b="1" dirty="0"/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0" y="5445224"/>
            <a:ext cx="12281209" cy="1412776"/>
            <a:chOff x="4" y="731"/>
            <a:chExt cx="6213" cy="673"/>
          </a:xfrm>
        </p:grpSpPr>
        <p:pic>
          <p:nvPicPr>
            <p:cNvPr id="14" name="Picture 2" descr="C:\Users\Nagihan\Desktop\nagihan\11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" y="732"/>
              <a:ext cx="58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C:\Users\Nagihan\Desktop\nagihan\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732"/>
              <a:ext cx="1024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yang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731"/>
              <a:ext cx="916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vkazas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" y="731"/>
              <a:ext cx="61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afe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" y="733"/>
              <a:ext cx="815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afet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732"/>
              <a:ext cx="653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70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732"/>
              <a:ext cx="635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pakistan-earthquak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" y="731"/>
              <a:ext cx="98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ikdörtgen 2"/>
          <p:cNvSpPr/>
          <p:nvPr/>
        </p:nvSpPr>
        <p:spPr>
          <a:xfrm>
            <a:off x="1465651" y="1772816"/>
            <a:ext cx="974291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49263" fontAlgn="base">
              <a:spcBef>
                <a:spcPct val="0"/>
              </a:spcBef>
              <a:spcAft>
                <a:spcPct val="0"/>
              </a:spcAft>
            </a:pPr>
            <a:endParaRPr lang="tr-TR" sz="2400" dirty="0">
              <a:solidFill>
                <a:prstClr val="black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266700" lvl="0" indent="-266700" algn="just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sz="28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Ücretsizdir,</a:t>
            </a:r>
          </a:p>
          <a:p>
            <a:pPr marL="266700" lvl="0" indent="-266700" algn="just" defTabSz="449263" fontAlgn="base">
              <a:spcBef>
                <a:spcPct val="0"/>
              </a:spcBef>
              <a:spcAft>
                <a:spcPct val="0"/>
              </a:spcAft>
            </a:pPr>
            <a:endParaRPr lang="tr-TR" sz="3200" dirty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266700" lvl="0" indent="-266700" algn="just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sz="32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7 </a:t>
            </a:r>
            <a:r>
              <a:rPr lang="tr-TR" sz="32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gün / 24 </a:t>
            </a:r>
            <a:r>
              <a:rPr lang="tr-TR" sz="32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saat kesintisiz hizmet </a:t>
            </a:r>
            <a:r>
              <a:rPr lang="tr-TR" sz="32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verir</a:t>
            </a:r>
            <a:r>
              <a:rPr lang="tr-TR" sz="32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lvl="0" algn="just" defTabSz="449263" fontAlgn="base">
              <a:spcBef>
                <a:spcPct val="0"/>
              </a:spcBef>
              <a:spcAft>
                <a:spcPct val="0"/>
              </a:spcAft>
            </a:pPr>
            <a:endParaRPr lang="tr-TR" sz="3200" dirty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266700" lvl="0" indent="-266700" algn="just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tr-TR" sz="32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Ev-İş telefonu, ankesör ve GSM </a:t>
            </a:r>
            <a:r>
              <a:rPr lang="tr-TR" sz="320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hatlarından aranabilir.</a:t>
            </a:r>
            <a:endParaRPr lang="tr-TR" sz="3200" dirty="0">
              <a:solidFill>
                <a:schemeClr val="bg1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0" y="0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rgbClr val="1F497D"/>
                </a:solidFill>
                <a:cs typeface="Arial" pitchFamily="34" charset="0"/>
              </a:rPr>
              <a:t>                     </a:t>
            </a:r>
            <a:r>
              <a:rPr lang="tr-TR" sz="2400" b="1" dirty="0" smtClean="0">
                <a:solidFill>
                  <a:srgbClr val="1F497D"/>
                </a:solidFill>
                <a:latin typeface="+mj-lt"/>
                <a:cs typeface="Arial" pitchFamily="34" charset="0"/>
              </a:rPr>
              <a:t>ÇAĞRI MERKEZİ</a:t>
            </a:r>
            <a:endParaRPr lang="tr-TR" sz="2400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pic>
        <p:nvPicPr>
          <p:cNvPr id="11" name="Picture 2" descr="C:\Documents and Settings\User_Guest.112-07-467\Desktop\kutlu avcı\DSC_0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65" y="3568946"/>
            <a:ext cx="4362492" cy="2944296"/>
          </a:xfrm>
          <a:prstGeom prst="rect">
            <a:avLst/>
          </a:prstGeom>
          <a:noFill/>
        </p:spPr>
      </p:pic>
      <p:pic>
        <p:nvPicPr>
          <p:cNvPr id="12" name="Picture 5" descr="C:\Documents and Settings\User_Guest.112-07-467\Desktop\kutlu avcı\DSC_0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6040" y="3573017"/>
            <a:ext cx="4248472" cy="2940225"/>
          </a:xfrm>
          <a:prstGeom prst="rect">
            <a:avLst/>
          </a:prstGeom>
          <a:noFill/>
        </p:spPr>
      </p:pic>
      <p:pic>
        <p:nvPicPr>
          <p:cNvPr id="13" name="Picture 3" descr="C:\Documents and Settings\User_Guest.112-07-467\Desktop\kutlu avcı\OMO_19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97909">
            <a:off x="2641207" y="1457794"/>
            <a:ext cx="2730068" cy="2000264"/>
          </a:xfrm>
          <a:prstGeom prst="rect">
            <a:avLst/>
          </a:prstGeom>
          <a:noFill/>
        </p:spPr>
      </p:pic>
      <p:pic>
        <p:nvPicPr>
          <p:cNvPr id="14" name="Picture 4" descr="C:\Documents and Settings\User_Guest.112-07-467\Desktop\kutlu avcı\DSC_05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73767">
            <a:off x="6631773" y="1479735"/>
            <a:ext cx="2714676" cy="2071702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-20065" y="0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400" b="1" dirty="0" smtClean="0">
                <a:solidFill>
                  <a:srgbClr val="1F497D"/>
                </a:solidFill>
              </a:rPr>
              <a:t>                      112’ Yİ ARAMANIZ HALİNDE;</a:t>
            </a:r>
            <a:endParaRPr lang="tr-TR" sz="2400" b="1" dirty="0">
              <a:solidFill>
                <a:srgbClr val="1F497D"/>
              </a:solidFill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/>
              <a:pPr/>
              <a:t>8</a:t>
            </a:fld>
            <a:endParaRPr lang="tr-TR" b="1" dirty="0"/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0" y="5445224"/>
            <a:ext cx="12281209" cy="1412776"/>
            <a:chOff x="4" y="731"/>
            <a:chExt cx="6213" cy="673"/>
          </a:xfrm>
        </p:grpSpPr>
        <p:pic>
          <p:nvPicPr>
            <p:cNvPr id="14" name="Picture 2" descr="C:\Users\Nagihan\Desktop\nagihan\11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" y="732"/>
              <a:ext cx="58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C:\Users\Nagihan\Desktop\nagihan\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732"/>
              <a:ext cx="1024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yang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731"/>
              <a:ext cx="916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vkazas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" y="731"/>
              <a:ext cx="61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afe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" y="733"/>
              <a:ext cx="815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afet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732"/>
              <a:ext cx="653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70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732"/>
              <a:ext cx="635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pakistan-earthquak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" y="731"/>
              <a:ext cx="98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ikdörtgen 2"/>
          <p:cNvSpPr/>
          <p:nvPr/>
        </p:nvSpPr>
        <p:spPr>
          <a:xfrm>
            <a:off x="1463676" y="1566671"/>
            <a:ext cx="9384852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Sakin olunuz!</a:t>
            </a:r>
          </a:p>
          <a:p>
            <a:pPr marL="342900" indent="-3429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Çağrınızı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cevaplayan kişiye, acil yardım gerektiren olayı ve olay yerini bildirerek, ilgili birime aktarılmayı bekleyiniz</a:t>
            </a: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,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  <a:p>
            <a:pPr marL="342900" indent="-3429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+mj-lt"/>
              </a:rPr>
              <a:t>Zaman kaybı yaşanmaması için soruları kısa ve net olarak yanıtlayınız, durumun ağırlaşması ihtimali varsa mutlaka görevlilere bildiriniz, </a:t>
            </a:r>
          </a:p>
          <a:p>
            <a:pPr marL="342900" indent="-3429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+mj-lt"/>
              </a:rPr>
              <a:t>Görevlilerin sizi geri arama ihtimaline karşılık telefonunuzu açık tutunuz, size ulaşılabilecek ikinci bir telefon varsa, numarayı bildiriniz.</a:t>
            </a: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4"/>
          <a:stretch/>
        </p:blipFill>
        <p:spPr>
          <a:xfrm>
            <a:off x="-20065" y="0"/>
            <a:ext cx="12281210" cy="6882063"/>
          </a:xfrm>
          <a:prstGeom prst="rect">
            <a:avLst/>
          </a:prstGeom>
        </p:spPr>
      </p:pic>
      <p:sp>
        <p:nvSpPr>
          <p:cNvPr id="5" name="Beşgen 4"/>
          <p:cNvSpPr/>
          <p:nvPr/>
        </p:nvSpPr>
        <p:spPr>
          <a:xfrm>
            <a:off x="0" y="365124"/>
            <a:ext cx="11353800" cy="8701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tr-TR" sz="2400" b="1" dirty="0" smtClean="0">
                <a:solidFill>
                  <a:srgbClr val="1F497D"/>
                </a:solidFill>
              </a:rPr>
              <a:t>                      ADRES VE KONUM TESPİTİ </a:t>
            </a:r>
            <a:endParaRPr lang="tr-TR" sz="2400" b="1" dirty="0">
              <a:solidFill>
                <a:srgbClr val="1F497D"/>
              </a:solidFill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52662" y="249307"/>
            <a:ext cx="9144000" cy="116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tr-TR" sz="2400" b="1" dirty="0">
              <a:solidFill>
                <a:srgbClr val="1F497D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3" y="483727"/>
            <a:ext cx="651069" cy="59515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z="1600" b="1" smtClean="0"/>
              <a:pPr/>
              <a:t>9</a:t>
            </a:fld>
            <a:endParaRPr lang="tr-TR" b="1" dirty="0"/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0" y="5445224"/>
            <a:ext cx="12281209" cy="1412776"/>
            <a:chOff x="4" y="731"/>
            <a:chExt cx="6213" cy="673"/>
          </a:xfrm>
        </p:grpSpPr>
        <p:pic>
          <p:nvPicPr>
            <p:cNvPr id="14" name="Picture 2" descr="C:\Users\Nagihan\Desktop\nagihan\11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" y="732"/>
              <a:ext cx="58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C:\Users\Nagihan\Desktop\nagihan\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732"/>
              <a:ext cx="1024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yang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731"/>
              <a:ext cx="916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vkazas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" y="731"/>
              <a:ext cx="61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2" descr="afe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" y="733"/>
              <a:ext cx="815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afet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" y="732"/>
              <a:ext cx="653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70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732"/>
              <a:ext cx="635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 descr="pakistan-earthquak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" y="731"/>
              <a:ext cx="98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ikdörtgen 2"/>
          <p:cNvSpPr/>
          <p:nvPr/>
        </p:nvSpPr>
        <p:spPr>
          <a:xfrm>
            <a:off x="1428114" y="1916832"/>
            <a:ext cx="9384852" cy="261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dirty="0">
                <a:solidFill>
                  <a:schemeClr val="bg1"/>
                </a:solidFill>
                <a:latin typeface="+mj-lt"/>
              </a:rPr>
              <a:t>112’ </a:t>
            </a:r>
            <a:r>
              <a:rPr lang="tr-TR" sz="2800" dirty="0" err="1">
                <a:solidFill>
                  <a:schemeClr val="bg1"/>
                </a:solidFill>
                <a:latin typeface="+mj-lt"/>
              </a:rPr>
              <a:t>nin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 sabit numaralardan aranması halinde arayan kişinin telefon numarası ve adresi, mobil telefonlardan aranması halinde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ise arayan 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numara ve yaklaşık konum bilgisi tespit edilebilmektedir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tr-TR" sz="2800" dirty="0">
                <a:latin typeface="Book Antiqua" pitchFamily="18" charset="0"/>
              </a:rPr>
              <a:t> 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" y="483727"/>
            <a:ext cx="641017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5">
            <a:lumMod val="60000"/>
            <a:lumOff val="40000"/>
          </a:schemeClr>
        </a:solidFill>
      </a:spPr>
      <a:bodyPr wrap="square" rtlCol="0">
        <a:spAutoFit/>
      </a:bodyPr>
      <a:lstStyle>
        <a:defPPr algn="ctr">
          <a:defRPr sz="2400" b="1" dirty="0" smtClean="0"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16458</TotalTime>
  <Words>372</Words>
  <Application>Microsoft Office PowerPoint</Application>
  <PresentationFormat>Özel</PresentationFormat>
  <Paragraphs>70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  <vt:variant>
        <vt:lpstr>Özel Gösteriler</vt:lpstr>
      </vt:variant>
      <vt:variant>
        <vt:i4>42</vt:i4>
      </vt:variant>
    </vt:vector>
  </HeadingPairs>
  <TitlesOfParts>
    <vt:vector size="58" baseType="lpstr">
      <vt:lpstr>2_Ofis Teması</vt:lpstr>
      <vt:lpstr> KİLİS 112 ACİL ÇAĞRI MERKEZİ  MÜDÜRLÜĞÜ   </vt:lpstr>
      <vt:lpstr>PowerPoint Sunusu</vt:lpstr>
      <vt:lpstr>PowerPoint Sunusu</vt:lpstr>
      <vt:lpstr>PowerPoint Sunusu</vt:lpstr>
      <vt:lpstr> ANTALYA 112 ACİL ÇAĞRI MERKEZİ  MÜDÜRLÜĞÜ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KİLİS 112 ACİL ÇAĞRI MERKEZİ MÜDÜRLÜĞÜ  </vt:lpstr>
      <vt:lpstr>Özel Gösteri 3</vt:lpstr>
      <vt:lpstr>Özel Gösteri 4</vt:lpstr>
      <vt:lpstr>Özel Gösteri 5</vt:lpstr>
      <vt:lpstr>Özel Gösteri 6</vt:lpstr>
      <vt:lpstr>Özel Gösteri 7</vt:lpstr>
      <vt:lpstr>Özel Gösteri 8</vt:lpstr>
      <vt:lpstr>Özel Gösteri 9</vt:lpstr>
      <vt:lpstr>Özel Gösteri 10</vt:lpstr>
      <vt:lpstr>Özel Gösteri 11</vt:lpstr>
      <vt:lpstr>Özel Gösteri 12</vt:lpstr>
      <vt:lpstr>Özel Gösteri 13</vt:lpstr>
      <vt:lpstr>Özel Gösteri 14</vt:lpstr>
      <vt:lpstr>Özel Gösteri 15</vt:lpstr>
      <vt:lpstr>Özel Gösteri 16</vt:lpstr>
      <vt:lpstr>Özel Gösteri 17</vt:lpstr>
      <vt:lpstr>Özel Gösteri 18</vt:lpstr>
      <vt:lpstr>Özel Gösteri 19</vt:lpstr>
      <vt:lpstr>Özel Gösteri 20</vt:lpstr>
      <vt:lpstr>Özel Gösteri 21</vt:lpstr>
      <vt:lpstr>Özel Gösteri 22</vt:lpstr>
      <vt:lpstr>Özel Gösteri 23</vt:lpstr>
      <vt:lpstr>Özel Gösteri 24</vt:lpstr>
      <vt:lpstr>Özel Gösteri 25</vt:lpstr>
      <vt:lpstr>Özel Gösteri 26</vt:lpstr>
      <vt:lpstr>Özel Gösteri 27</vt:lpstr>
      <vt:lpstr>Özel Gösteri 28</vt:lpstr>
      <vt:lpstr>Özel Gösteri 29</vt:lpstr>
      <vt:lpstr>Özel Gösteri 30</vt:lpstr>
      <vt:lpstr>Özel Gösteri 31</vt:lpstr>
      <vt:lpstr>Özel Gösteri 32</vt:lpstr>
      <vt:lpstr>Özel Gösteri 33</vt:lpstr>
      <vt:lpstr>Özel Gösteri 34</vt:lpstr>
      <vt:lpstr>Özel Gösteri 35</vt:lpstr>
      <vt:lpstr>Özel Gösteri 36</vt:lpstr>
      <vt:lpstr>Özel Gösteri 37</vt:lpstr>
      <vt:lpstr>Özel Gösteri 38</vt:lpstr>
      <vt:lpstr>Özel Gösteri 39</vt:lpstr>
      <vt:lpstr>Özel Gösteri 40</vt:lpstr>
      <vt:lpstr>Özel Gösteri 41</vt:lpstr>
      <vt:lpstr>Özel Gösteri 42</vt:lpstr>
      <vt:lpstr>Özel Gösteri 43</vt:lpstr>
      <vt:lpstr>Özel Gösteri 44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HODA</dc:creator>
  <cp:lastModifiedBy>Mikdat HAYVE</cp:lastModifiedBy>
  <cp:revision>1596</cp:revision>
  <cp:lastPrinted>2020-09-03T14:18:14Z</cp:lastPrinted>
  <dcterms:created xsi:type="dcterms:W3CDTF">2019-09-05T12:08:54Z</dcterms:created>
  <dcterms:modified xsi:type="dcterms:W3CDTF">2023-10-10T06:49:58Z</dcterms:modified>
</cp:coreProperties>
</file>